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>
  <p:sldMasterIdLst>
    <p:sldMasterId id="2147483650" r:id="rId1"/>
    <p:sldMasterId id="2147483651" r:id="rId2"/>
  </p:sldMasterIdLst>
  <p:notesMasterIdLst>
    <p:notesMasterId r:id="rId15"/>
  </p:notesMasterIdLst>
  <p:handoutMasterIdLst>
    <p:handoutMasterId r:id="rId16"/>
  </p:handoutMasterIdLst>
  <p:sldIdLst>
    <p:sldId id="256" r:id="rId3"/>
    <p:sldId id="271" r:id="rId4"/>
    <p:sldId id="286" r:id="rId5"/>
    <p:sldId id="281" r:id="rId6"/>
    <p:sldId id="284" r:id="rId7"/>
    <p:sldId id="298" r:id="rId8"/>
    <p:sldId id="287" r:id="rId9"/>
    <p:sldId id="299" r:id="rId10"/>
    <p:sldId id="288" r:id="rId11"/>
    <p:sldId id="289" r:id="rId12"/>
    <p:sldId id="293" r:id="rId13"/>
    <p:sldId id="290" r:id="rId1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5pPr>
    <a:lvl6pPr marL="2286000" algn="l" defTabSz="914400" rtl="0" eaLnBrk="1" latinLnBrk="0" hangingPunct="1">
      <a:defRPr sz="2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6pPr>
    <a:lvl7pPr marL="2743200" algn="l" defTabSz="914400" rtl="0" eaLnBrk="1" latinLnBrk="0" hangingPunct="1">
      <a:defRPr sz="2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7pPr>
    <a:lvl8pPr marL="3200400" algn="l" defTabSz="914400" rtl="0" eaLnBrk="1" latinLnBrk="0" hangingPunct="1">
      <a:defRPr sz="2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8pPr>
    <a:lvl9pPr marL="3657600" algn="l" defTabSz="914400" rtl="0" eaLnBrk="1" latinLnBrk="0" hangingPunct="1">
      <a:defRPr sz="2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6F41"/>
    <a:srgbClr val="002A43"/>
    <a:srgbClr val="002C46"/>
    <a:srgbClr val="FFA797"/>
    <a:srgbClr val="9BAA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18" autoAdjust="0"/>
    <p:restoredTop sz="75991" autoAdjust="0"/>
  </p:normalViewPr>
  <p:slideViewPr>
    <p:cSldViewPr snapToGrid="0">
      <p:cViewPr>
        <p:scale>
          <a:sx n="85" d="100"/>
          <a:sy n="85" d="100"/>
        </p:scale>
        <p:origin x="1992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4" d="100"/>
          <a:sy n="64" d="100"/>
        </p:scale>
        <p:origin x="-3082" y="-7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F7D19-53DE-400A-A834-DCAE2F240A41}" type="datetimeFigureOut">
              <a:rPr lang="en-US" smtClean="0"/>
              <a:pPr/>
              <a:t>2/28/17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78C810-DAF2-47B7-8A64-24E3BD01DE8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sp>
      <p:sp>
        <p:nvSpPr>
          <p:cNvPr id="7170" name="Rectangle 2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>
                <a:sym typeface="Helvetica Neue" charset="0"/>
              </a:rPr>
              <a:t>Click to edit Master text styles</a:t>
            </a:r>
          </a:p>
          <a:p>
            <a:pPr lvl="1"/>
            <a:r>
              <a:rPr lang="en-US" noProof="0" smtClean="0">
                <a:sym typeface="Helvetica Neue" charset="0"/>
              </a:rPr>
              <a:t>Second level</a:t>
            </a:r>
          </a:p>
          <a:p>
            <a:pPr lvl="2"/>
            <a:r>
              <a:rPr lang="en-US" noProof="0" smtClean="0">
                <a:sym typeface="Helvetica Neue" charset="0"/>
              </a:rPr>
              <a:t>Third level</a:t>
            </a:r>
          </a:p>
          <a:p>
            <a:pPr lvl="3"/>
            <a:r>
              <a:rPr lang="en-US" noProof="0" smtClean="0">
                <a:sym typeface="Helvetica Neue" charset="0"/>
              </a:rPr>
              <a:t>Fourth level</a:t>
            </a:r>
          </a:p>
          <a:p>
            <a:pPr lvl="4"/>
            <a:r>
              <a:rPr lang="en-US" noProof="0" smtClean="0">
                <a:sym typeface="Helvetica Neue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07603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/>
      </a:defRPr>
    </a:lvl1pPr>
    <a:lvl2pPr indent="2286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/>
      </a:defRPr>
    </a:lvl2pPr>
    <a:lvl3pPr indent="4572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/>
      </a:defRPr>
    </a:lvl3pPr>
    <a:lvl4pPr indent="6858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/>
      </a:defRPr>
    </a:lvl4pPr>
    <a:lvl5pPr indent="9144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17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54259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5730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7511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14399" y="4343400"/>
            <a:ext cx="5569527" cy="4114800"/>
          </a:xfrm>
        </p:spPr>
        <p:txBody>
          <a:bodyPr>
            <a:noAutofit/>
          </a:bodyPr>
          <a:lstStyle/>
          <a:p>
            <a:endParaRPr lang="en-US" sz="16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14399" y="4343400"/>
            <a:ext cx="5569527" cy="4114800"/>
          </a:xfrm>
        </p:spPr>
        <p:txBody>
          <a:bodyPr>
            <a:noAutofit/>
          </a:bodyPr>
          <a:lstStyle/>
          <a:p>
            <a:endParaRPr lang="en-US" sz="16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sz="1400" dirty="0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400" b="0" i="0" kern="1200" baseline="0" dirty="0" smtClean="0">
              <a:solidFill>
                <a:srgbClr val="002A43"/>
              </a:solidFill>
              <a:effectLst/>
              <a:latin typeface="Helvetica Neue" charset="0"/>
              <a:ea typeface="Helvetica Neue" charset="0"/>
              <a:cs typeface="Helvetica Neue" charset="0"/>
              <a:sym typeface="Helvetica Neue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1892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05516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12668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991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CC5148-4B43-4C74-ABB5-7F41C10AA0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11AEF6-EDD9-493B-BD8B-682A1EE1FF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0"/>
            <a:ext cx="1943100" cy="685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0"/>
            <a:ext cx="5676900" cy="6858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FB7CBB-4E7D-455E-8B9B-385031C621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4DDF98-F6D8-4976-A4FC-998B7538AE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9B0AB6-A340-4AFD-A75A-230A08DD7C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E51F74-D1FC-49F2-B542-16CB7345F6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3886200"/>
            <a:ext cx="3124200" cy="297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3886200"/>
            <a:ext cx="3124200" cy="297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55089E-0A32-426B-82E0-19DC2873F0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196143-CC7B-40E1-A3F4-8C4E7D6592D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96EC7-B375-4F51-95C6-9E1D9604D1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24FCF4-5D8E-41BB-B405-3BD2D2C77E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B69750-121F-4596-9819-8836404133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4B89CC-1C67-42DA-B915-74121DD4AAB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>
              <a:sym typeface="Arial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666457-5C3D-427E-A09D-D28A4593C0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B5E46E-BB8C-43BA-B65E-F602B3872B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844675"/>
            <a:ext cx="1943100" cy="50133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844675"/>
            <a:ext cx="5676900" cy="50133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64B8C2-9060-4B06-8C89-2249DE93EC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07EF47-E0A3-4730-9128-9BFF380CEA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24000"/>
            <a:ext cx="38100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8100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566DF-F853-4311-884C-81474A53AF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1448AF-D1F0-4A41-874B-A7E6656ED8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E8CD92-CA41-413C-A818-E30606CC51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F007BC-D906-4562-8F7B-7C993ADB13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17DED2-35D5-4CEC-98FA-A20813EBC9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>
              <a:sym typeface="Arial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BBE137-3838-4991-98DC-3B68AEAE67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jpeg"/><Relationship Id="rId14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Line 1"/>
          <p:cNvSpPr>
            <a:spLocks noChangeShapeType="1"/>
          </p:cNvSpPr>
          <p:nvPr/>
        </p:nvSpPr>
        <p:spPr bwMode="auto">
          <a:xfrm>
            <a:off x="381000" y="1143000"/>
            <a:ext cx="8458200" cy="0"/>
          </a:xfrm>
          <a:prstGeom prst="line">
            <a:avLst/>
          </a:prstGeom>
          <a:noFill/>
          <a:ln w="9525" cap="flat" cmpd="sng">
            <a:solidFill>
              <a:srgbClr val="9BA92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45720" rIns="45720"/>
          <a:lstStyle/>
          <a:p>
            <a:pPr defTabSz="457200" hangingPunct="0">
              <a:defRPr/>
            </a:pPr>
            <a:endParaRPr lang="en-US" sz="1200">
              <a:latin typeface="Helvetica" charset="0"/>
              <a:sym typeface="Helvetica" charset="0"/>
            </a:endParaRPr>
          </a:p>
        </p:txBody>
      </p:sp>
      <p:sp>
        <p:nvSpPr>
          <p:cNvPr id="3074" name="Rectangle 2"/>
          <p:cNvSpPr>
            <a:spLocks noGrp="1"/>
          </p:cNvSpPr>
          <p:nvPr>
            <p:ph type="sldNum" sz="quarter" idx="2"/>
          </p:nvPr>
        </p:nvSpPr>
        <p:spPr bwMode="auto">
          <a:xfrm>
            <a:off x="8154988" y="6248400"/>
            <a:ext cx="303212" cy="287338"/>
          </a:xfrm>
          <a:prstGeom prst="rect">
            <a:avLst/>
          </a:prstGeom>
          <a:noFill/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none" lIns="45720" tIns="45720" rIns="45720" bIns="45720" numCol="1" anchor="t" anchorCtr="0" compatLnSpc="1">
            <a:prstTxWarp prst="textNoShape">
              <a:avLst/>
            </a:prstTxWarp>
          </a:bodyPr>
          <a:lstStyle>
            <a:lvl1pPr algn="r" hangingPunct="0">
              <a:defRPr sz="1400"/>
            </a:lvl1pPr>
          </a:lstStyle>
          <a:p>
            <a:pPr>
              <a:defRPr/>
            </a:pPr>
            <a:fld id="{1BB33A41-B5B3-4EFC-AFA1-9022D17647C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3076" name="Rectangle 3"/>
          <p:cNvSpPr>
            <a:spLocks noGrp="1"/>
          </p:cNvSpPr>
          <p:nvPr>
            <p:ph type="title"/>
          </p:nvPr>
        </p:nvSpPr>
        <p:spPr bwMode="auto">
          <a:xfrm>
            <a:off x="685800" y="0"/>
            <a:ext cx="7772400" cy="14478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title style</a:t>
            </a:r>
          </a:p>
        </p:txBody>
      </p:sp>
      <p:sp>
        <p:nvSpPr>
          <p:cNvPr id="3077" name="Rectangle 4"/>
          <p:cNvSpPr>
            <a:spLocks noGrp="1"/>
          </p:cNvSpPr>
          <p:nvPr>
            <p:ph type="body" idx="1"/>
          </p:nvPr>
        </p:nvSpPr>
        <p:spPr bwMode="auto">
          <a:xfrm>
            <a:off x="685800" y="1524000"/>
            <a:ext cx="7772400" cy="5334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45720" tIns="45720" rIns="4572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smtClean="0">
                <a:sym typeface="Arial" pitchFamily="34" charset="0"/>
              </a:rPr>
              <a:t>Fourth level</a:t>
            </a:r>
          </a:p>
          <a:p>
            <a:pPr lvl="4"/>
            <a:r>
              <a:rPr lang="en-US" smtClean="0">
                <a:sym typeface="Arial" pitchFamily="34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+mj-lt"/>
          <a:ea typeface="+mj-ea"/>
          <a:cs typeface="+mj-cs"/>
          <a:sym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5pPr>
      <a:lvl6pPr marL="457200" algn="l" rtl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6pPr>
      <a:lvl7pPr marL="914400" algn="l" rtl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7pPr>
      <a:lvl8pPr marL="1371600" algn="l" rtl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8pPr>
      <a:lvl9pPr marL="1828800" algn="l" rtl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9pPr>
    </p:titleStyle>
    <p:bodyStyle>
      <a:lvl1pPr marL="342900" indent="-342900" algn="l" rtl="0" eaLnBrk="0" fontAlgn="base" hangingPunct="0">
        <a:spcBef>
          <a:spcPts val="600"/>
        </a:spcBef>
        <a:spcAft>
          <a:spcPct val="0"/>
        </a:spcAft>
        <a:buSzPct val="100000"/>
        <a:buChar char="•"/>
        <a:defRPr sz="2800">
          <a:solidFill>
            <a:srgbClr val="002D46"/>
          </a:solidFill>
          <a:latin typeface="+mn-lt"/>
          <a:ea typeface="+mn-ea"/>
          <a:cs typeface="+mn-cs"/>
          <a:sym typeface="Arial" pitchFamily="34" charset="0"/>
        </a:defRPr>
      </a:lvl1pPr>
      <a:lvl2pPr algn="l" rtl="0" eaLnBrk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2pPr>
      <a:lvl3pPr marL="1449388" indent="-495300" algn="l" rtl="0" eaLnBrk="0" fontAlgn="base" hangingPunct="0">
        <a:spcBef>
          <a:spcPts val="600"/>
        </a:spcBef>
        <a:spcAft>
          <a:spcPct val="0"/>
        </a:spcAft>
        <a:buSzPct val="100000"/>
        <a:buChar char="•"/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3pPr>
      <a:lvl4pPr algn="l" rtl="0" eaLnBrk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4pPr>
      <a:lvl5pPr algn="l" rtl="0" eaLnBrk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5pPr>
      <a:lvl6pPr marL="457200" algn="l" rtl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6pPr>
      <a:lvl7pPr marL="914400" algn="l" rtl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7pPr>
      <a:lvl8pPr marL="1371600" algn="l" rtl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8pPr>
      <a:lvl9pPr marL="1828800" algn="l" rtl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1" descr="ONS_RGB_bil.jpeg"/>
          <p:cNvPicPr>
            <a:picLocks noChangeAspect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81000" y="381000"/>
            <a:ext cx="3581400" cy="166687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" name="Rectangle 2"/>
          <p:cNvSpPr>
            <a:spLocks noGrp="1"/>
          </p:cNvSpPr>
          <p:nvPr>
            <p:ph type="sldNum" sz="quarter" idx="2"/>
          </p:nvPr>
        </p:nvSpPr>
        <p:spPr bwMode="auto">
          <a:xfrm>
            <a:off x="8154988" y="6248400"/>
            <a:ext cx="303212" cy="287338"/>
          </a:xfrm>
          <a:prstGeom prst="rect">
            <a:avLst/>
          </a:prstGeom>
          <a:noFill/>
          <a:ln w="12700" cap="flat" cmpd="sng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none" lIns="45720" tIns="45720" rIns="45720" bIns="45720" numCol="1" anchor="t" anchorCtr="0" compatLnSpc="1">
            <a:prstTxWarp prst="textNoShape">
              <a:avLst/>
            </a:prstTxWarp>
          </a:bodyPr>
          <a:lstStyle>
            <a:lvl1pPr algn="r" hangingPunct="0">
              <a:defRPr sz="1400"/>
            </a:lvl1pPr>
          </a:lstStyle>
          <a:p>
            <a:pPr>
              <a:defRPr/>
            </a:pPr>
            <a:fld id="{07771B58-C971-4912-8FE1-44A2C75BFD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100" name="Rectangle 3"/>
          <p:cNvSpPr>
            <a:spLocks noGrp="1"/>
          </p:cNvSpPr>
          <p:nvPr>
            <p:ph type="title"/>
          </p:nvPr>
        </p:nvSpPr>
        <p:spPr bwMode="auto">
          <a:xfrm>
            <a:off x="685800" y="1844675"/>
            <a:ext cx="7772400" cy="20415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title style</a:t>
            </a:r>
          </a:p>
        </p:txBody>
      </p:sp>
      <p:sp>
        <p:nvSpPr>
          <p:cNvPr id="4101" name="Rectangle 4"/>
          <p:cNvSpPr>
            <a:spLocks noGrp="1"/>
          </p:cNvSpPr>
          <p:nvPr>
            <p:ph type="body" sz="half" idx="1"/>
          </p:nvPr>
        </p:nvSpPr>
        <p:spPr bwMode="auto">
          <a:xfrm>
            <a:off x="1371600" y="3886200"/>
            <a:ext cx="6400800" cy="29718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45720" tIns="45720" rIns="4572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smtClean="0">
                <a:sym typeface="Arial" pitchFamily="34" charset="0"/>
              </a:rPr>
              <a:t>Fourth level</a:t>
            </a:r>
          </a:p>
          <a:p>
            <a:pPr lvl="4"/>
            <a:r>
              <a:rPr lang="en-US" smtClean="0">
                <a:sym typeface="Arial" pitchFamily="34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+mj-lt"/>
          <a:ea typeface="+mj-ea"/>
          <a:cs typeface="+mj-cs"/>
          <a:sym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5pPr>
      <a:lvl6pPr marL="457200" algn="l" rtl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6pPr>
      <a:lvl7pPr marL="914400" algn="l" rtl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7pPr>
      <a:lvl8pPr marL="1371600" algn="l" rtl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8pPr>
      <a:lvl9pPr marL="1828800" algn="l" rtl="0" fontAlgn="base" hangingPunct="0">
        <a:spcBef>
          <a:spcPct val="0"/>
        </a:spcBef>
        <a:spcAft>
          <a:spcPct val="0"/>
        </a:spcAft>
        <a:defRPr sz="3200" b="1">
          <a:solidFill>
            <a:srgbClr val="002D46"/>
          </a:solidFill>
          <a:latin typeface="Arial" pitchFamily="34" charset="0"/>
          <a:cs typeface="Arial" pitchFamily="34" charset="0"/>
          <a:sym typeface="Arial" pitchFamily="34" charset="0"/>
        </a:defRPr>
      </a:lvl9pPr>
    </p:titleStyle>
    <p:bodyStyle>
      <a:lvl1pPr marL="342900" indent="-342900" algn="l" rtl="0" eaLnBrk="0" fontAlgn="base" hangingPunct="0">
        <a:spcBef>
          <a:spcPts val="600"/>
        </a:spcBef>
        <a:spcAft>
          <a:spcPct val="0"/>
        </a:spcAft>
        <a:buSzPct val="100000"/>
        <a:buChar char="•"/>
        <a:defRPr sz="2800">
          <a:solidFill>
            <a:srgbClr val="002D46"/>
          </a:solidFill>
          <a:latin typeface="+mn-lt"/>
          <a:ea typeface="+mn-ea"/>
          <a:cs typeface="+mn-cs"/>
          <a:sym typeface="Arial" pitchFamily="34" charset="0"/>
        </a:defRPr>
      </a:lvl1pPr>
      <a:lvl2pPr algn="l" rtl="0" eaLnBrk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2pPr>
      <a:lvl3pPr marL="1449388" indent="-495300" algn="l" rtl="0" eaLnBrk="0" fontAlgn="base" hangingPunct="0">
        <a:spcBef>
          <a:spcPts val="600"/>
        </a:spcBef>
        <a:spcAft>
          <a:spcPct val="0"/>
        </a:spcAft>
        <a:buSzPct val="100000"/>
        <a:buChar char="•"/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3pPr>
      <a:lvl4pPr algn="l" rtl="0" eaLnBrk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4pPr>
      <a:lvl5pPr algn="l" rtl="0" eaLnBrk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5pPr>
      <a:lvl6pPr marL="457200" algn="l" rtl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6pPr>
      <a:lvl7pPr marL="914400" algn="l" rtl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7pPr>
      <a:lvl8pPr marL="1371600" algn="l" rtl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8pPr>
      <a:lvl9pPr marL="1828800" algn="l" rtl="0" fontAlgn="base" hangingPunct="0">
        <a:spcBef>
          <a:spcPts val="600"/>
        </a:spcBef>
        <a:spcAft>
          <a:spcPct val="0"/>
        </a:spcAft>
        <a:defRPr sz="2800">
          <a:solidFill>
            <a:srgbClr val="002D46"/>
          </a:solidFill>
          <a:latin typeface="+mn-lt"/>
          <a:cs typeface="+mn-cs"/>
          <a:sym typeface="Arial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/>
          </p:cNvSpPr>
          <p:nvPr/>
        </p:nvSpPr>
        <p:spPr bwMode="auto">
          <a:xfrm>
            <a:off x="513264" y="2732388"/>
            <a:ext cx="8363272" cy="295465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square" lIns="45720" rIns="45720" anchor="ctr">
            <a:spAutoFit/>
          </a:bodyPr>
          <a:lstStyle/>
          <a:p>
            <a:pPr hangingPunct="0">
              <a:spcAft>
                <a:spcPts val="600"/>
              </a:spcAft>
            </a:pPr>
            <a:r>
              <a:rPr lang="en-GB" sz="4000" b="1" dirty="0"/>
              <a:t>Measuring Sustainability Reporting using Web Scraping and Natural Language Processing</a:t>
            </a:r>
            <a:r>
              <a:rPr lang="en-GB" sz="4000" dirty="0"/>
              <a:t> </a:t>
            </a:r>
            <a:endParaRPr lang="en-GB" sz="4000" dirty="0" smtClean="0"/>
          </a:p>
          <a:p>
            <a:pPr hangingPunct="0">
              <a:spcAft>
                <a:spcPts val="600"/>
              </a:spcAft>
            </a:pPr>
            <a:endParaRPr lang="en-GB" sz="2000" dirty="0">
              <a:solidFill>
                <a:srgbClr val="002D46"/>
              </a:solidFill>
              <a:latin typeface="Helvetica" pitchFamily="34" charset="0"/>
              <a:cs typeface="Helvetica" pitchFamily="34" charset="0"/>
            </a:endParaRPr>
          </a:p>
          <a:p>
            <a:r>
              <a:rPr lang="en-GB" sz="1800" dirty="0"/>
              <a:t>Alessandra </a:t>
            </a:r>
            <a:r>
              <a:rPr lang="en-GB" sz="1800" dirty="0" smtClean="0"/>
              <a:t>Sozzi</a:t>
            </a:r>
          </a:p>
          <a:p>
            <a:r>
              <a:rPr lang="en-GB" sz="1800" dirty="0" err="1"/>
              <a:t>a</a:t>
            </a:r>
            <a:r>
              <a:rPr lang="en-GB" sz="1800" dirty="0" err="1" smtClean="0"/>
              <a:t>lessandra.sozzi@ons.gov.uk</a:t>
            </a:r>
            <a:endParaRPr lang="en-GB" sz="18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1981200"/>
            <a:ext cx="6543040" cy="4628865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Topic Modelling and LDA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4000" y="1431048"/>
            <a:ext cx="1711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Topics</a:t>
            </a:r>
            <a:endParaRPr lang="en-GB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75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4" t="14608" r="23133"/>
          <a:stretch/>
        </p:blipFill>
        <p:spPr>
          <a:xfrm>
            <a:off x="4060932" y="3345331"/>
            <a:ext cx="4617803" cy="32139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8763000" cy="1447800"/>
          </a:xfrm>
        </p:spPr>
        <p:txBody>
          <a:bodyPr/>
          <a:lstStyle/>
          <a:p>
            <a:r>
              <a:rPr lang="en-GB" dirty="0" smtClean="0"/>
              <a:t>Companies-topic distribution by Industry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6" t="18034" r="19297"/>
          <a:stretch/>
        </p:blipFill>
        <p:spPr>
          <a:xfrm>
            <a:off x="326036" y="1843373"/>
            <a:ext cx="4479339" cy="28346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30242" y="1504819"/>
            <a:ext cx="2270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solidFill>
                  <a:srgbClr val="0070C0"/>
                </a:solidFill>
              </a:rPr>
              <a:t>Fashion Retailers</a:t>
            </a:r>
            <a:endParaRPr lang="en-GB" sz="16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34370" y="3176054"/>
            <a:ext cx="2270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>
                <a:solidFill>
                  <a:srgbClr val="0070C0"/>
                </a:solidFill>
              </a:rPr>
              <a:t>Transport industry</a:t>
            </a:r>
            <a:endParaRPr lang="en-GB" sz="1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438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41020" y="2087880"/>
            <a:ext cx="806196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dirty="0" smtClean="0">
                <a:solidFill>
                  <a:srgbClr val="002C46"/>
                </a:solidFill>
              </a:rPr>
              <a:t>Results show it is possible to discern the number of companies publishing sustainability information via scraping of their websites. </a:t>
            </a:r>
          </a:p>
          <a:p>
            <a:endParaRPr lang="en-US" dirty="0" smtClean="0">
              <a:solidFill>
                <a:srgbClr val="002C46"/>
              </a:solidFill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dirty="0" smtClean="0">
                <a:solidFill>
                  <a:srgbClr val="002C46"/>
                </a:solidFill>
              </a:rPr>
              <a:t>Sustainability means different things for different companies. </a:t>
            </a:r>
          </a:p>
          <a:p>
            <a:endParaRPr lang="en-US" dirty="0" smtClean="0">
              <a:solidFill>
                <a:srgbClr val="002C46"/>
              </a:solidFill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dirty="0" smtClean="0">
                <a:solidFill>
                  <a:srgbClr val="002C46"/>
                </a:solidFill>
              </a:rPr>
              <a:t>Effects of </a:t>
            </a:r>
            <a:r>
              <a:rPr lang="en-US" b="1" dirty="0" smtClean="0">
                <a:solidFill>
                  <a:srgbClr val="0070C0"/>
                </a:solidFill>
              </a:rPr>
              <a:t>industry type </a:t>
            </a:r>
            <a:r>
              <a:rPr lang="en-US" dirty="0" smtClean="0">
                <a:solidFill>
                  <a:srgbClr val="002C46"/>
                </a:solidFill>
              </a:rPr>
              <a:t>and</a:t>
            </a:r>
            <a:r>
              <a:rPr lang="en-US" b="1" dirty="0" smtClean="0">
                <a:solidFill>
                  <a:srgbClr val="002C46"/>
                </a:solidFill>
              </a:rPr>
              <a:t> </a:t>
            </a:r>
            <a:r>
              <a:rPr lang="en-US" b="1" dirty="0" smtClean="0">
                <a:solidFill>
                  <a:srgbClr val="0070C0"/>
                </a:solidFill>
              </a:rPr>
              <a:t>size</a:t>
            </a:r>
            <a:r>
              <a:rPr lang="en-US" b="1" dirty="0" smtClean="0">
                <a:solidFill>
                  <a:srgbClr val="002C46"/>
                </a:solidFill>
              </a:rPr>
              <a:t> </a:t>
            </a:r>
            <a:r>
              <a:rPr lang="en-US" dirty="0" smtClean="0">
                <a:solidFill>
                  <a:srgbClr val="002C46"/>
                </a:solidFill>
              </a:rPr>
              <a:t>of the company are worth exploring more, especially when a much larger number of companies will be considered.</a:t>
            </a:r>
            <a:endParaRPr lang="en-GB" dirty="0">
              <a:solidFill>
                <a:srgbClr val="002C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65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Background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1134" y="1447800"/>
            <a:ext cx="81017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US" dirty="0"/>
              <a:t>In Sept 2015 the United Nations stipulated its requirements for Sustainable Development Goals (SDG’s).</a:t>
            </a:r>
            <a:br>
              <a:rPr lang="en-US" dirty="0"/>
            </a:br>
            <a:r>
              <a:rPr lang="en-US" dirty="0"/>
              <a:t>The SDGs outline a blueprint for development priorities to be achieved by 2030</a:t>
            </a:r>
            <a:r>
              <a:rPr lang="en-US" dirty="0" smtClean="0"/>
              <a:t>.</a:t>
            </a:r>
          </a:p>
          <a:p>
            <a:pPr algn="just" fontAlgn="base"/>
            <a:r>
              <a:rPr lang="en-US" dirty="0" smtClean="0"/>
              <a:t>They </a:t>
            </a:r>
            <a:r>
              <a:rPr lang="en-US" dirty="0"/>
              <a:t>include 17 goals with 169 targets covering a broad range of sustainable development issues, from ending poverty and hunger to improving health and education, reducing inequality, and combating climate change.</a:t>
            </a:r>
          </a:p>
          <a:p>
            <a:pPr algn="just" fontAlgn="base"/>
            <a:r>
              <a:rPr lang="en-US" dirty="0"/>
              <a:t>The Office for National Statistics (ONS) has responsibility for reporting the UK’s progress towards the SDGs</a:t>
            </a:r>
            <a:r>
              <a:rPr lang="en-US" dirty="0" smtClean="0"/>
              <a:t>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226" y="5529751"/>
            <a:ext cx="3596640" cy="6333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Background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5800" y="1356360"/>
            <a:ext cx="77571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US" b="1" dirty="0">
                <a:solidFill>
                  <a:srgbClr val="0070C0"/>
                </a:solidFill>
              </a:rPr>
              <a:t>Target 12.6: </a:t>
            </a:r>
            <a:r>
              <a:rPr lang="en-US" dirty="0"/>
              <a:t>To encourage companies, especially large and transnational companies, to adopt sustainable practices and to integrate sustainability information into their reporting cycle.</a:t>
            </a:r>
          </a:p>
          <a:p>
            <a:pPr algn="just" fontAlgn="base"/>
            <a:r>
              <a:rPr lang="en-US" dirty="0"/>
              <a:t> </a:t>
            </a:r>
          </a:p>
          <a:p>
            <a:pPr algn="just" fontAlgn="base"/>
            <a:r>
              <a:rPr lang="en-US" b="1" dirty="0">
                <a:solidFill>
                  <a:srgbClr val="0070C0"/>
                </a:solidFill>
              </a:rPr>
              <a:t>Proposed Indicator:</a:t>
            </a:r>
            <a:r>
              <a:rPr lang="en-US" dirty="0"/>
              <a:t> Number of company publishing a sustainability report </a:t>
            </a:r>
          </a:p>
          <a:p>
            <a:pPr algn="just"/>
            <a:endParaRPr lang="en-GB" dirty="0" smtClean="0"/>
          </a:p>
          <a:p>
            <a:pPr algn="just" fontAlgn="base"/>
            <a:r>
              <a:rPr lang="en-GB" b="1" dirty="0">
                <a:solidFill>
                  <a:srgbClr val="0070C0"/>
                </a:solidFill>
              </a:rPr>
              <a:t>Project:</a:t>
            </a:r>
          </a:p>
          <a:p>
            <a:pPr marL="342900" indent="-342900" algn="just">
              <a:buFont typeface="Courier New" charset="0"/>
              <a:buChar char="o"/>
            </a:pPr>
            <a:r>
              <a:rPr lang="en-GB" dirty="0"/>
              <a:t>Web scrape companies </a:t>
            </a:r>
            <a:r>
              <a:rPr lang="en-GB" dirty="0" smtClean="0"/>
              <a:t>websites (sample of 100 largest </a:t>
            </a:r>
            <a:r>
              <a:rPr lang="en-GB" dirty="0"/>
              <a:t>UK </a:t>
            </a:r>
            <a:r>
              <a:rPr lang="en-GB" dirty="0" smtClean="0"/>
              <a:t> private companies)</a:t>
            </a:r>
          </a:p>
          <a:p>
            <a:pPr marL="342900" indent="-342900" algn="just" fontAlgn="base">
              <a:buFont typeface="Courier New" charset="0"/>
              <a:buChar char="o"/>
            </a:pPr>
            <a:r>
              <a:rPr lang="en-GB" dirty="0" smtClean="0"/>
              <a:t>Extract sustainability-related </a:t>
            </a:r>
            <a:r>
              <a:rPr lang="en-GB" dirty="0"/>
              <a:t>content </a:t>
            </a:r>
          </a:p>
          <a:p>
            <a:pPr marL="342900" indent="-342900" algn="just" fontAlgn="base">
              <a:buFont typeface="Courier New" charset="0"/>
              <a:buChar char="o"/>
            </a:pPr>
            <a:r>
              <a:rPr lang="en-GB" dirty="0" smtClean="0"/>
              <a:t>Validation </a:t>
            </a:r>
            <a:r>
              <a:rPr lang="en-GB" dirty="0"/>
              <a:t>of content extracted using NLP </a:t>
            </a:r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Collecting data from the Web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" y="1467359"/>
            <a:ext cx="9037638" cy="516108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169921" y="1644431"/>
            <a:ext cx="5394959" cy="307777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r>
              <a:rPr lang="en-US" sz="1400" b="1" smtClean="0">
                <a:solidFill>
                  <a:srgbClr val="0070C0"/>
                </a:solidFill>
                <a:latin typeface="inherit" charset="0"/>
              </a:rPr>
              <a:t>KEYWORDS: </a:t>
            </a:r>
            <a:r>
              <a:rPr lang="en-US" sz="1400" b="1" dirty="0" err="1" smtClean="0">
                <a:solidFill>
                  <a:srgbClr val="0070C0"/>
                </a:solidFill>
                <a:latin typeface="inherit" charset="0"/>
              </a:rPr>
              <a:t>csr</a:t>
            </a:r>
            <a:r>
              <a:rPr lang="en-US" sz="1400" b="1" dirty="0" smtClean="0">
                <a:solidFill>
                  <a:srgbClr val="0070C0"/>
                </a:solidFill>
                <a:latin typeface="inherit" charset="0"/>
              </a:rPr>
              <a:t>, environment, </a:t>
            </a:r>
            <a:r>
              <a:rPr lang="en-US" sz="1400" b="1" dirty="0" err="1" smtClean="0">
                <a:solidFill>
                  <a:srgbClr val="0070C0"/>
                </a:solidFill>
                <a:latin typeface="inherit" charset="0"/>
              </a:rPr>
              <a:t>sustainab</a:t>
            </a:r>
            <a:r>
              <a:rPr lang="en-US" sz="1400" b="1" dirty="0" smtClean="0">
                <a:solidFill>
                  <a:srgbClr val="0070C0"/>
                </a:solidFill>
                <a:latin typeface="inherit" charset="0"/>
              </a:rPr>
              <a:t>, </a:t>
            </a:r>
            <a:r>
              <a:rPr lang="en-US" sz="1400" b="1" dirty="0" err="1" smtClean="0">
                <a:solidFill>
                  <a:srgbClr val="0070C0"/>
                </a:solidFill>
                <a:latin typeface="inherit" charset="0"/>
              </a:rPr>
              <a:t>responsib</a:t>
            </a:r>
            <a:r>
              <a:rPr lang="en-US" sz="1400" b="1" dirty="0" smtClean="0">
                <a:solidFill>
                  <a:srgbClr val="0070C0"/>
                </a:solidFill>
                <a:latin typeface="inherit" charset="0"/>
              </a:rPr>
              <a:t>, footprint</a:t>
            </a:r>
            <a:endParaRPr lang="en-US" sz="1400" b="1" dirty="0">
              <a:solidFill>
                <a:srgbClr val="0070C0"/>
              </a:solidFill>
              <a:latin typeface="inherit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Extracting </a:t>
            </a:r>
            <a:r>
              <a:rPr lang="en-GB" dirty="0"/>
              <a:t>just the </a:t>
            </a:r>
            <a:r>
              <a:rPr lang="en-GB" dirty="0" smtClean="0"/>
              <a:t>text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36405" y="1569720"/>
            <a:ext cx="857231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b="0" i="0" dirty="0" smtClean="0">
                <a:solidFill>
                  <a:srgbClr val="002C46"/>
                </a:solidFill>
                <a:effectLst/>
                <a:latin typeface="+mn-lt"/>
              </a:rPr>
              <a:t>Web pages are often cluttered with additional features around the main content. These “features” often include elements such as </a:t>
            </a:r>
            <a:r>
              <a:rPr lang="en-US" sz="2000" i="0" dirty="0" smtClean="0">
                <a:solidFill>
                  <a:srgbClr val="002C46"/>
                </a:solidFill>
                <a:effectLst/>
                <a:latin typeface="+mn-lt"/>
              </a:rPr>
              <a:t>navigation panels, pop-up ads, advertisements and comments</a:t>
            </a:r>
            <a:r>
              <a:rPr lang="en-US" sz="2000" b="0" i="0" dirty="0" smtClean="0">
                <a:solidFill>
                  <a:srgbClr val="002C46"/>
                </a:solidFill>
                <a:effectLst/>
                <a:latin typeface="+mn-lt"/>
              </a:rPr>
              <a:t>. These noisy parts tend to </a:t>
            </a:r>
            <a:r>
              <a:rPr lang="en-US" sz="2000" b="1" i="0" dirty="0" smtClean="0">
                <a:solidFill>
                  <a:srgbClr val="0070C0"/>
                </a:solidFill>
                <a:effectLst/>
                <a:latin typeface="+mn-lt"/>
              </a:rPr>
              <a:t>negatively affect </a:t>
            </a:r>
            <a:r>
              <a:rPr lang="en-US" sz="2000" b="0" i="0" dirty="0" smtClean="0">
                <a:solidFill>
                  <a:srgbClr val="002A43"/>
                </a:solidFill>
                <a:effectLst/>
                <a:latin typeface="+mn-lt"/>
              </a:rPr>
              <a:t>the performances of NLP tasks.</a:t>
            </a:r>
            <a:endParaRPr lang="en-GB" sz="2000" dirty="0">
              <a:solidFill>
                <a:srgbClr val="002A43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2" t="7556" r="8490" b="46667"/>
          <a:stretch/>
        </p:blipFill>
        <p:spPr>
          <a:xfrm>
            <a:off x="720089" y="3015079"/>
            <a:ext cx="4008121" cy="313944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 bwMode="auto">
          <a:xfrm flipH="1">
            <a:off x="3108960" y="4584799"/>
            <a:ext cx="2583180" cy="596801"/>
          </a:xfrm>
          <a:prstGeom prst="straightConnector1">
            <a:avLst/>
          </a:prstGeom>
          <a:ln>
            <a:solidFill>
              <a:srgbClr val="FFA797"/>
            </a:solidFill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692140" y="4415522"/>
            <a:ext cx="1386840" cy="338554"/>
          </a:xfrm>
          <a:prstGeom prst="rect">
            <a:avLst/>
          </a:prstGeom>
          <a:noFill/>
          <a:ln>
            <a:solidFill>
              <a:srgbClr val="FFA797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rgbClr val="FFA797"/>
                </a:solidFill>
              </a:rPr>
              <a:t>Main content</a:t>
            </a:r>
            <a:endParaRPr lang="en-GB" sz="1600" dirty="0">
              <a:solidFill>
                <a:srgbClr val="FFA79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7772400" cy="1447800"/>
          </a:xfrm>
        </p:spPr>
        <p:txBody>
          <a:bodyPr/>
          <a:lstStyle/>
          <a:p>
            <a:r>
              <a:rPr lang="en-GB" dirty="0" smtClean="0"/>
              <a:t>Extracting </a:t>
            </a:r>
            <a:r>
              <a:rPr lang="en-GB" dirty="0"/>
              <a:t>just the </a:t>
            </a:r>
            <a:r>
              <a:rPr lang="en-GB" dirty="0" smtClean="0"/>
              <a:t>text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85800" y="1295400"/>
            <a:ext cx="777240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US" sz="2000" b="0" i="0" dirty="0" smtClean="0">
                <a:solidFill>
                  <a:srgbClr val="002C46"/>
                </a:solidFill>
                <a:effectLst/>
                <a:latin typeface="+mn-lt"/>
              </a:rPr>
              <a:t>To decide which content extraction algorithm works best for our needs, we performed a test on a sample of 30 URLs.</a:t>
            </a:r>
            <a:r>
              <a:rPr lang="en-US" sz="2000" dirty="0">
                <a:solidFill>
                  <a:srgbClr val="002C46"/>
                </a:solidFill>
                <a:latin typeface="+mn-lt"/>
              </a:rPr>
              <a:t> </a:t>
            </a:r>
            <a:r>
              <a:rPr lang="en-US" sz="2000" b="0" i="0" dirty="0" smtClean="0">
                <a:solidFill>
                  <a:srgbClr val="002C46"/>
                </a:solidFill>
                <a:effectLst/>
                <a:latin typeface="+mn-lt"/>
              </a:rPr>
              <a:t>Four methods considered: </a:t>
            </a:r>
            <a:endParaRPr lang="en-US" sz="2000" b="0" i="0" dirty="0" smtClean="0">
              <a:solidFill>
                <a:srgbClr val="000000"/>
              </a:solidFill>
              <a:effectLst/>
              <a:latin typeface="+mn-lt"/>
            </a:endParaRPr>
          </a:p>
          <a:p>
            <a:pPr marL="342900" indent="-342900" algn="just">
              <a:buFont typeface="Wingdings" charset="2"/>
              <a:buChar char="q"/>
            </a:pPr>
            <a:r>
              <a:rPr lang="en-US" sz="2000" b="1" dirty="0">
                <a:solidFill>
                  <a:srgbClr val="0070C0"/>
                </a:solidFill>
              </a:rPr>
              <a:t>Dragnet: </a:t>
            </a:r>
            <a:r>
              <a:rPr lang="en-US" sz="2000" dirty="0">
                <a:solidFill>
                  <a:srgbClr val="002C46"/>
                </a:solidFill>
              </a:rPr>
              <a:t>uses an ensemble of machine learning models to extract the main article </a:t>
            </a:r>
            <a:r>
              <a:rPr lang="en-US" sz="2000" dirty="0" smtClean="0">
                <a:solidFill>
                  <a:srgbClr val="002C46"/>
                </a:solidFill>
              </a:rPr>
              <a:t>content</a:t>
            </a:r>
            <a:endParaRPr lang="en-US" sz="2000" b="1" u="none" strike="noStrike" dirty="0" smtClean="0">
              <a:solidFill>
                <a:srgbClr val="0070C0"/>
              </a:solidFill>
              <a:effectLst/>
              <a:latin typeface="+mn-lt"/>
            </a:endParaRPr>
          </a:p>
          <a:p>
            <a:pPr marL="342900" indent="-342900" algn="just">
              <a:buFont typeface="Wingdings" charset="2"/>
              <a:buChar char="q"/>
            </a:pPr>
            <a:r>
              <a:rPr lang="en-US" sz="2000" b="1" u="none" strike="noStrike" dirty="0" smtClean="0">
                <a:solidFill>
                  <a:srgbClr val="0070C0"/>
                </a:solidFill>
                <a:effectLst/>
                <a:latin typeface="+mn-lt"/>
              </a:rPr>
              <a:t>Readability: </a:t>
            </a:r>
            <a:r>
              <a:rPr lang="en-US" sz="2000" dirty="0" smtClean="0">
                <a:solidFill>
                  <a:srgbClr val="002C46"/>
                </a:solidFill>
              </a:rPr>
              <a:t>was originally thought as a browser add-on to turn any webpage into a clean view, to give users a better reading experience. This algorithm gives a score to each part of the HTML page based on a series of deterministic rules such as the number of commas, class names, link density and so on.</a:t>
            </a:r>
          </a:p>
          <a:p>
            <a:pPr marL="342900" indent="-342900" algn="just">
              <a:buFont typeface="Wingdings" charset="2"/>
              <a:buChar char="q"/>
            </a:pPr>
            <a:r>
              <a:rPr lang="en-US" sz="2000" b="1" dirty="0" smtClean="0">
                <a:solidFill>
                  <a:srgbClr val="0070C0"/>
                </a:solidFill>
              </a:rPr>
              <a:t>&lt;</a:t>
            </a:r>
            <a:r>
              <a:rPr lang="en-US" sz="2000" b="1" dirty="0">
                <a:solidFill>
                  <a:srgbClr val="0070C0"/>
                </a:solidFill>
              </a:rPr>
              <a:t>p&gt; tags: </a:t>
            </a:r>
            <a:r>
              <a:rPr lang="en-US" sz="2000" dirty="0">
                <a:solidFill>
                  <a:srgbClr val="002C46"/>
                </a:solidFill>
              </a:rPr>
              <a:t>this method simply extract all text enclosed within &lt;p&gt; tags (&lt;p&gt;  </a:t>
            </a:r>
            <a:r>
              <a:rPr lang="mr-IN" sz="2000" dirty="0">
                <a:solidFill>
                  <a:srgbClr val="002C46"/>
                </a:solidFill>
              </a:rPr>
              <a:t>…</a:t>
            </a:r>
            <a:r>
              <a:rPr lang="it-IT" sz="2000" dirty="0">
                <a:solidFill>
                  <a:srgbClr val="002C46"/>
                </a:solidFill>
              </a:rPr>
              <a:t> </a:t>
            </a:r>
            <a:r>
              <a:rPr lang="en-US" sz="2000" dirty="0">
                <a:solidFill>
                  <a:srgbClr val="002C46"/>
                </a:solidFill>
              </a:rPr>
              <a:t>&lt;/p&gt; ). This notation is generally used in HTML language to surround textual paragraphs</a:t>
            </a:r>
            <a:r>
              <a:rPr lang="en-US" sz="2000" dirty="0" smtClean="0">
                <a:solidFill>
                  <a:srgbClr val="002C46"/>
                </a:solidFill>
              </a:rPr>
              <a:t>.</a:t>
            </a:r>
            <a:endParaRPr lang="en-US" sz="2000" b="1" u="none" strike="noStrike" dirty="0" smtClean="0">
              <a:solidFill>
                <a:srgbClr val="0070C0"/>
              </a:solidFill>
              <a:effectLst/>
              <a:latin typeface="+mn-lt"/>
            </a:endParaRPr>
          </a:p>
          <a:p>
            <a:pPr marL="342900" indent="-342900" algn="just">
              <a:buFont typeface="Wingdings" charset="2"/>
              <a:buChar char="q"/>
            </a:pPr>
            <a:r>
              <a:rPr lang="en-US" sz="2000" b="1" u="none" strike="noStrike" dirty="0" smtClean="0">
                <a:solidFill>
                  <a:srgbClr val="0070C0"/>
                </a:solidFill>
                <a:effectLst/>
                <a:latin typeface="+mn-lt"/>
              </a:rPr>
              <a:t>BeautifulSoup</a:t>
            </a:r>
            <a:r>
              <a:rPr lang="en-US" sz="2000" b="1" dirty="0" smtClean="0">
                <a:solidFill>
                  <a:srgbClr val="0070C0"/>
                </a:solidFill>
                <a:latin typeface="+mn-lt"/>
              </a:rPr>
              <a:t> </a:t>
            </a:r>
            <a:r>
              <a:rPr lang="en-US" sz="2000" b="1" u="none" strike="noStrike" dirty="0" err="1" smtClean="0">
                <a:solidFill>
                  <a:srgbClr val="0070C0"/>
                </a:solidFill>
                <a:effectLst/>
                <a:latin typeface="+mn-lt"/>
              </a:rPr>
              <a:t>get_text</a:t>
            </a:r>
            <a:r>
              <a:rPr lang="en-US" sz="2000" b="1" dirty="0">
                <a:solidFill>
                  <a:srgbClr val="0070C0"/>
                </a:solidFill>
                <a:latin typeface="+mn-lt"/>
              </a:rPr>
              <a:t>(): </a:t>
            </a:r>
            <a:r>
              <a:rPr lang="en-US" sz="2000" dirty="0" smtClean="0">
                <a:solidFill>
                  <a:srgbClr val="002C46"/>
                </a:solidFill>
              </a:rPr>
              <a:t>BeautifulSoup is a Python library for parsing HTML files. The </a:t>
            </a:r>
            <a:r>
              <a:rPr lang="en-US" sz="2000" dirty="0" err="1" smtClean="0">
                <a:solidFill>
                  <a:srgbClr val="002C46"/>
                </a:solidFill>
              </a:rPr>
              <a:t>get_text</a:t>
            </a:r>
            <a:r>
              <a:rPr lang="en-US" sz="2000" dirty="0" smtClean="0">
                <a:solidFill>
                  <a:srgbClr val="002C46"/>
                </a:solidFill>
              </a:rPr>
              <a:t>() method of this library simply extract all text without making any distinction between good or </a:t>
            </a:r>
            <a:r>
              <a:rPr lang="en-US" sz="2000" dirty="0">
                <a:solidFill>
                  <a:srgbClr val="002C46"/>
                </a:solidFill>
              </a:rPr>
              <a:t>bad content</a:t>
            </a:r>
            <a:r>
              <a:rPr lang="en-US" sz="2000" dirty="0" smtClean="0">
                <a:solidFill>
                  <a:srgbClr val="002C46"/>
                </a:solidFill>
              </a:rPr>
              <a:t>.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168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Extracting </a:t>
            </a:r>
            <a:r>
              <a:rPr lang="en-GB" dirty="0"/>
              <a:t>just the </a:t>
            </a:r>
            <a:r>
              <a:rPr lang="en-GB" dirty="0" smtClean="0"/>
              <a:t>text</a:t>
            </a:r>
            <a:endParaRPr lang="en-US" dirty="0"/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870" y="1278227"/>
            <a:ext cx="4351338" cy="43513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95" y="5629565"/>
            <a:ext cx="5500688" cy="9728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13083" y="1447800"/>
            <a:ext cx="29822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1400" b="1" dirty="0" smtClean="0">
                <a:solidFill>
                  <a:srgbClr val="0070C0"/>
                </a:solidFill>
              </a:rPr>
              <a:t>Precision: </a:t>
            </a:r>
            <a:r>
              <a:rPr lang="en-US" sz="1400" dirty="0" smtClean="0">
                <a:solidFill>
                  <a:srgbClr val="002C46"/>
                </a:solidFill>
              </a:rPr>
              <a:t>is the percentage of true tokens among all the retrieved tokens by the method. Precision can be seen as a measure of exactness or quality.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1400" b="1" dirty="0" smtClean="0">
                <a:solidFill>
                  <a:srgbClr val="0070C0"/>
                </a:solidFill>
              </a:rPr>
              <a:t>Recall: </a:t>
            </a:r>
            <a:r>
              <a:rPr lang="en-US" sz="1400" dirty="0">
                <a:solidFill>
                  <a:srgbClr val="002C46"/>
                </a:solidFill>
              </a:rPr>
              <a:t>is the percentage of true tokens </a:t>
            </a:r>
            <a:r>
              <a:rPr lang="en-US" sz="1400" dirty="0" smtClean="0">
                <a:solidFill>
                  <a:srgbClr val="002C46"/>
                </a:solidFill>
              </a:rPr>
              <a:t>retrieved by the method among all the true tokens. Recall can be seen as a measure of completeness or quantity.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785098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Collecting data from the Web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685800" y="1905000"/>
            <a:ext cx="7772400" cy="193899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002C46"/>
                </a:solidFill>
              </a:rPr>
              <a:t>Results:</a:t>
            </a:r>
          </a:p>
          <a:p>
            <a:endParaRPr lang="en-US" sz="2000" b="1" dirty="0" smtClean="0">
              <a:solidFill>
                <a:srgbClr val="0070C0"/>
              </a:solidFill>
              <a:latin typeface="+mn-lt"/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sz="2000" b="1" dirty="0" smtClean="0">
                <a:solidFill>
                  <a:srgbClr val="0070C0"/>
                </a:solidFill>
                <a:latin typeface="+mn-lt"/>
              </a:rPr>
              <a:t>Extracted 563 sustainability-related web pages from 59 companies</a:t>
            </a:r>
          </a:p>
          <a:p>
            <a:pPr marL="285750" indent="-285750">
              <a:buFont typeface="Wingdings" charset="2"/>
              <a:buChar char="q"/>
            </a:pPr>
            <a:r>
              <a:rPr lang="en-US" sz="2000" b="1" dirty="0">
                <a:solidFill>
                  <a:srgbClr val="0070C0"/>
                </a:solidFill>
                <a:latin typeface="+mn-lt"/>
              </a:rPr>
              <a:t>35 companies with no sustainability </a:t>
            </a:r>
            <a:r>
              <a:rPr lang="en-US" sz="2000" b="1" dirty="0" smtClean="0">
                <a:solidFill>
                  <a:srgbClr val="0070C0"/>
                </a:solidFill>
                <a:latin typeface="+mn-lt"/>
              </a:rPr>
              <a:t>content</a:t>
            </a:r>
            <a:endParaRPr lang="en-US" sz="2000" b="1" i="0" dirty="0" smtClean="0">
              <a:solidFill>
                <a:srgbClr val="0070C0"/>
              </a:solidFill>
              <a:effectLst/>
              <a:latin typeface="+mn-lt"/>
            </a:endParaRPr>
          </a:p>
          <a:p>
            <a:pPr marL="285750" indent="-285750" fontAlgn="base">
              <a:buFont typeface="Wingdings" charset="2"/>
              <a:buChar char="q"/>
            </a:pPr>
            <a:r>
              <a:rPr lang="en-US" sz="2000" b="1" i="0" dirty="0" smtClean="0">
                <a:solidFill>
                  <a:srgbClr val="0070C0"/>
                </a:solidFill>
                <a:effectLst/>
                <a:latin typeface="+mn-lt"/>
              </a:rPr>
              <a:t>6 problematic cases</a:t>
            </a:r>
            <a:endParaRPr lang="en-US" sz="2000" dirty="0" smtClean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5800" y="4240886"/>
            <a:ext cx="7772400" cy="132343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002C46"/>
                </a:solidFill>
              </a:rPr>
              <a:t>Observations:</a:t>
            </a:r>
            <a:endParaRPr lang="en-US" sz="2000" dirty="0">
              <a:solidFill>
                <a:srgbClr val="002C46"/>
              </a:solidFill>
            </a:endParaRPr>
          </a:p>
          <a:p>
            <a:endParaRPr lang="en-US" sz="2000" b="1" i="0" dirty="0" smtClean="0">
              <a:solidFill>
                <a:srgbClr val="0070C0"/>
              </a:solidFill>
              <a:effectLst/>
              <a:latin typeface="+mn-lt"/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sz="2000" b="1" i="0" dirty="0" smtClean="0">
                <a:solidFill>
                  <a:srgbClr val="0070C0"/>
                </a:solidFill>
                <a:effectLst/>
                <a:latin typeface="+mn-lt"/>
              </a:rPr>
              <a:t>First half: 80% Second Half: 45%</a:t>
            </a:r>
            <a:r>
              <a:rPr lang="en-US" sz="2000" b="1" dirty="0" smtClean="0">
                <a:solidFill>
                  <a:srgbClr val="0070C0"/>
                </a:solidFill>
                <a:latin typeface="+mn-lt"/>
              </a:rPr>
              <a:t> </a:t>
            </a:r>
          </a:p>
          <a:p>
            <a:pPr marL="285750" indent="-285750">
              <a:buFont typeface="Wingdings" charset="2"/>
              <a:buChar char="q"/>
            </a:pPr>
            <a:r>
              <a:rPr lang="en-US" sz="2000" b="1" i="0" dirty="0" smtClean="0">
                <a:solidFill>
                  <a:srgbClr val="0070C0"/>
                </a:solidFill>
                <a:effectLst/>
                <a:latin typeface="+mn-lt"/>
              </a:rPr>
              <a:t>Manufacturer vs Services</a:t>
            </a:r>
          </a:p>
        </p:txBody>
      </p:sp>
    </p:spTree>
    <p:extLst>
      <p:ext uri="{BB962C8B-B14F-4D97-AF65-F5344CB8AC3E}">
        <p14:creationId xmlns:p14="http://schemas.microsoft.com/office/powerpoint/2010/main" val="726292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Topic Modelling and LDA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0999" y="3451316"/>
            <a:ext cx="839724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2A43"/>
                </a:solidFill>
                <a:latin typeface="+mn-lt"/>
              </a:rPr>
              <a:t>Latent Dirichlet </a:t>
            </a:r>
            <a:r>
              <a:rPr lang="en-US" sz="2000" dirty="0" smtClean="0">
                <a:solidFill>
                  <a:srgbClr val="002A43"/>
                </a:solidFill>
                <a:latin typeface="+mn-lt"/>
              </a:rPr>
              <a:t>allocation </a:t>
            </a:r>
            <a:r>
              <a:rPr lang="en-US" sz="2000" b="0" i="0" dirty="0" smtClean="0">
                <a:solidFill>
                  <a:srgbClr val="002A43"/>
                </a:solidFill>
                <a:effectLst/>
                <a:latin typeface="+mn-lt"/>
              </a:rPr>
              <a:t>(LDA) produce two results:</a:t>
            </a:r>
          </a:p>
          <a:p>
            <a:pPr fontAlgn="base"/>
            <a:endParaRPr lang="en-US" sz="2000" b="0" i="0" dirty="0" smtClean="0">
              <a:solidFill>
                <a:srgbClr val="000000"/>
              </a:solidFill>
              <a:effectLst/>
              <a:latin typeface="+mn-lt"/>
            </a:endParaRPr>
          </a:p>
          <a:p>
            <a:pPr fontAlgn="base">
              <a:buFont typeface="+mj-lt"/>
              <a:buAutoNum type="arabicPeriod"/>
            </a:pPr>
            <a:r>
              <a:rPr lang="en-US" sz="2000" b="1" i="0" dirty="0" smtClean="0">
                <a:solidFill>
                  <a:srgbClr val="0070C0"/>
                </a:solidFill>
                <a:effectLst/>
                <a:latin typeface="+mn-lt"/>
              </a:rPr>
              <a:t> Topics as a distribution over words</a:t>
            </a:r>
            <a:r>
              <a:rPr lang="en-US" sz="2000" b="0" i="0" dirty="0" smtClean="0">
                <a:solidFill>
                  <a:srgbClr val="0070C0"/>
                </a:solidFill>
                <a:effectLst/>
                <a:latin typeface="+mn-lt"/>
              </a:rPr>
              <a:t>: </a:t>
            </a:r>
            <a:r>
              <a:rPr lang="en-US" sz="2000" b="0" i="0" dirty="0" smtClean="0">
                <a:solidFill>
                  <a:srgbClr val="002A43"/>
                </a:solidFill>
                <a:effectLst/>
                <a:latin typeface="+mn-lt"/>
              </a:rPr>
              <a:t>words that are more meaningful for the topic have a higher probability</a:t>
            </a:r>
          </a:p>
          <a:p>
            <a:pPr fontAlgn="base">
              <a:buFont typeface="+mj-lt"/>
              <a:buAutoNum type="arabicPeriod"/>
            </a:pPr>
            <a:endParaRPr lang="en-US" sz="2000" b="0" i="0" dirty="0" smtClean="0">
              <a:solidFill>
                <a:srgbClr val="000000"/>
              </a:solidFill>
              <a:effectLst/>
              <a:latin typeface="+mn-lt"/>
            </a:endParaRPr>
          </a:p>
          <a:p>
            <a:pPr fontAlgn="base">
              <a:buFont typeface="+mj-lt"/>
              <a:buAutoNum type="arabicPeriod"/>
            </a:pPr>
            <a:r>
              <a:rPr lang="en-US" sz="2000" b="1" i="0" dirty="0" smtClean="0">
                <a:solidFill>
                  <a:srgbClr val="0070C0"/>
                </a:solidFill>
                <a:effectLst/>
                <a:latin typeface="+mn-lt"/>
              </a:rPr>
              <a:t> Documents as a distribution over topics</a:t>
            </a:r>
            <a:r>
              <a:rPr lang="en-US" sz="2000" b="0" i="0" dirty="0" smtClean="0">
                <a:solidFill>
                  <a:srgbClr val="0070C0"/>
                </a:solidFill>
                <a:effectLst/>
                <a:latin typeface="+mn-lt"/>
              </a:rPr>
              <a:t>: </a:t>
            </a:r>
            <a:r>
              <a:rPr lang="en-US" sz="2000" b="0" i="0" dirty="0" smtClean="0">
                <a:solidFill>
                  <a:srgbClr val="002A43"/>
                </a:solidFill>
                <a:effectLst/>
                <a:latin typeface="+mn-lt"/>
              </a:rPr>
              <a:t>documents exhibit multiple topics (but typically not many). This is a distinguishing characteristic of LDA, in contrast with the assumption made by typical mixture models which assumes documents exhibit only a single topic.</a:t>
            </a:r>
            <a:endParaRPr lang="en-US" sz="2000" b="0" i="0" dirty="0">
              <a:solidFill>
                <a:srgbClr val="002A43"/>
              </a:solidFill>
              <a:effectLst/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0999" y="1301940"/>
            <a:ext cx="839724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i="0" dirty="0" smtClean="0">
                <a:solidFill>
                  <a:srgbClr val="002A43"/>
                </a:solidFill>
                <a:effectLst/>
                <a:latin typeface="+mn-lt"/>
              </a:rPr>
              <a:t>Topic models represent a family of computer programs that extract topics from texts. A topic is a list of words that occur in statistically meaningful ways.</a:t>
            </a:r>
            <a:r>
              <a:rPr lang="en-US" sz="2000" dirty="0" smtClean="0">
                <a:solidFill>
                  <a:srgbClr val="002A43"/>
                </a:solidFill>
                <a:latin typeface="+mn-lt"/>
              </a:rPr>
              <a:t/>
            </a:r>
            <a:br>
              <a:rPr lang="en-US" sz="2000" dirty="0" smtClean="0">
                <a:solidFill>
                  <a:srgbClr val="002A43"/>
                </a:solidFill>
                <a:latin typeface="+mn-lt"/>
              </a:rPr>
            </a:br>
            <a:r>
              <a:rPr lang="en-US" sz="2000" b="0" i="0" dirty="0" smtClean="0">
                <a:solidFill>
                  <a:srgbClr val="002A43"/>
                </a:solidFill>
                <a:effectLst/>
                <a:latin typeface="+mn-lt"/>
              </a:rPr>
              <a:t>Topic modelling algorithms do not require any prior annotations or labelling of the documents. Instead, the topics emerge from the analysis of the original texts.</a:t>
            </a:r>
            <a:endParaRPr lang="en-GB" sz="2000" dirty="0">
              <a:solidFill>
                <a:srgbClr val="002A43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19700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Default - Default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 - Defaul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707070"/>
        </a:solidFill>
        <a:ln w="25400" cap="flat" cmpd="sng" algn="ctr">
          <a:solidFill>
            <a:schemeClr val="accent1"/>
          </a:solidFill>
          <a:prstDash val="solid"/>
          <a:bevel/>
          <a:headEnd type="none" w="med" len="med"/>
          <a:tailEnd type="none" w="med" len="med"/>
        </a:ln>
        <a:effectLst/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itchFamily="34" charset="0"/>
            <a:cs typeface="Arial" pitchFamily="34" charset="0"/>
            <a:sym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707070"/>
        </a:solidFill>
        <a:ln w="25400" cap="flat" cmpd="sng" algn="ctr">
          <a:solidFill>
            <a:schemeClr val="accent1"/>
          </a:solidFill>
          <a:prstDash val="solid"/>
          <a:bevel/>
          <a:headEnd type="none" w="med" len="med"/>
          <a:tailEnd type="none" w="med" len="med"/>
        </a:ln>
        <a:effectLst/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itchFamily="34" charset="0"/>
            <a:cs typeface="Arial" pitchFamily="34" charset="0"/>
            <a:sym typeface="Arial" pitchFamily="34" charset="0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2_Default - Default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 - Defaul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707070"/>
        </a:solidFill>
        <a:ln w="25400" cap="flat" cmpd="sng" algn="ctr">
          <a:solidFill>
            <a:schemeClr val="accent1"/>
          </a:solidFill>
          <a:prstDash val="solid"/>
          <a:bevel/>
          <a:headEnd type="none" w="med" len="med"/>
          <a:tailEnd type="none" w="med" len="med"/>
        </a:ln>
        <a:effectLst/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itchFamily="34" charset="0"/>
            <a:cs typeface="Arial" pitchFamily="34" charset="0"/>
            <a:sym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707070"/>
        </a:solidFill>
        <a:ln w="25400" cap="flat" cmpd="sng" algn="ctr">
          <a:solidFill>
            <a:schemeClr val="accent1"/>
          </a:solidFill>
          <a:prstDash val="solid"/>
          <a:bevel/>
          <a:headEnd type="none" w="med" len="med"/>
          <a:tailEnd type="none" w="med" len="med"/>
        </a:ln>
        <a:effectLst/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itchFamily="34" charset="0"/>
            <a:cs typeface="Arial" pitchFamily="34" charset="0"/>
            <a:sym typeface="Arial" pitchFamily="34" charset="0"/>
          </a:defRPr>
        </a:defPPr>
      </a:lst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22324</TotalTime>
  <Words>409</Words>
  <Application>Microsoft Macintosh PowerPoint</Application>
  <PresentationFormat>On-screen Show (4:3)</PresentationFormat>
  <Paragraphs>59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Courier New</vt:lpstr>
      <vt:lpstr>Helvetica</vt:lpstr>
      <vt:lpstr>Helvetica Neue</vt:lpstr>
      <vt:lpstr>inherit</vt:lpstr>
      <vt:lpstr>Wingdings</vt:lpstr>
      <vt:lpstr>Arial</vt:lpstr>
      <vt:lpstr>1_Default - Default</vt:lpstr>
      <vt:lpstr>2_Default - Default</vt:lpstr>
      <vt:lpstr>PowerPoint Presentation</vt:lpstr>
      <vt:lpstr>Background</vt:lpstr>
      <vt:lpstr>Background</vt:lpstr>
      <vt:lpstr>Collecting data from the Web</vt:lpstr>
      <vt:lpstr>Extracting just the text</vt:lpstr>
      <vt:lpstr>Extracting just the text</vt:lpstr>
      <vt:lpstr>Extracting just the text</vt:lpstr>
      <vt:lpstr>Collecting data from the Web</vt:lpstr>
      <vt:lpstr>Topic Modelling and LDA</vt:lpstr>
      <vt:lpstr>Topic Modelling and LDA</vt:lpstr>
      <vt:lpstr>Companies-topic distribution by Industry</vt:lpstr>
      <vt:lpstr>Conclusions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Johnson, David</dc:creator>
  <cp:lastModifiedBy>Sozzi, Alessandra (2014)</cp:lastModifiedBy>
  <cp:revision>239</cp:revision>
  <cp:lastPrinted>2017-01-26T14:01:02Z</cp:lastPrinted>
  <dcterms:modified xsi:type="dcterms:W3CDTF">2017-02-28T23:33:45Z</dcterms:modified>
</cp:coreProperties>
</file>